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88" r:id="rId1"/>
  </p:sldMasterIdLst>
  <p:notesMasterIdLst>
    <p:notesMasterId r:id="rId10"/>
  </p:notesMasterIdLst>
  <p:sldIdLst>
    <p:sldId id="258" r:id="rId2"/>
    <p:sldId id="259" r:id="rId3"/>
    <p:sldId id="260" r:id="rId4"/>
    <p:sldId id="265" r:id="rId5"/>
    <p:sldId id="261" r:id="rId6"/>
    <p:sldId id="264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7"/>
    <p:restoredTop sz="94648"/>
  </p:normalViewPr>
  <p:slideViewPr>
    <p:cSldViewPr snapToGrid="0">
      <p:cViewPr>
        <p:scale>
          <a:sx n="81" d="100"/>
          <a:sy n="81" d="100"/>
        </p:scale>
        <p:origin x="4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46A83CD-3125-4C36-9405-EA3176E0C7F5}" type="doc">
      <dgm:prSet loTypeId="urn:microsoft.com/office/officeart/2018/2/layout/IconCircle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2AF5142-37DC-482D-A848-7AB48A9FCF2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To identify digits correctly from dataset of tens of thousands of handwritten images.</a:t>
          </a:r>
        </a:p>
      </dgm:t>
    </dgm:pt>
    <dgm:pt modelId="{DB7C4FA1-EB32-43AD-9330-5FE50D232824}" type="parTrans" cxnId="{1948B4C8-753E-497D-B2D1-18F3F399FFE8}">
      <dgm:prSet/>
      <dgm:spPr/>
      <dgm:t>
        <a:bodyPr/>
        <a:lstStyle/>
        <a:p>
          <a:endParaRPr lang="en-US"/>
        </a:p>
      </dgm:t>
    </dgm:pt>
    <dgm:pt modelId="{1F7ECE67-766D-4428-9C83-F866E0C08216}" type="sibTrans" cxnId="{1948B4C8-753E-497D-B2D1-18F3F399FFE8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1DB75C62-1E38-4B60-A1B4-89C08CB2041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To implement a self learning digit recognition algorithm which takes input from the user.</a:t>
          </a:r>
          <a:endParaRPr lang="en-US"/>
        </a:p>
      </dgm:t>
    </dgm:pt>
    <dgm:pt modelId="{E6BBEE7B-6EB1-4BF8-BB55-B8CC227AED0B}" type="parTrans" cxnId="{7BBB57D8-B671-4DC4-990B-C02995F7007A}">
      <dgm:prSet/>
      <dgm:spPr/>
      <dgm:t>
        <a:bodyPr/>
        <a:lstStyle/>
        <a:p>
          <a:endParaRPr lang="en-US"/>
        </a:p>
      </dgm:t>
    </dgm:pt>
    <dgm:pt modelId="{CAFC68DE-791D-4F2F-9D06-068923E17512}" type="sibTrans" cxnId="{7BBB57D8-B671-4DC4-990B-C02995F7007A}">
      <dgm:prSet/>
      <dgm:spPr/>
      <dgm:t>
        <a:bodyPr/>
        <a:lstStyle/>
        <a:p>
          <a:endParaRPr lang="en-US"/>
        </a:p>
      </dgm:t>
    </dgm:pt>
    <dgm:pt modelId="{028B85FC-7E68-4928-AF23-8D138A749F6E}" type="pres">
      <dgm:prSet presAssocID="{A46A83CD-3125-4C36-9405-EA3176E0C7F5}" presName="root" presStyleCnt="0">
        <dgm:presLayoutVars>
          <dgm:dir/>
          <dgm:resizeHandles val="exact"/>
        </dgm:presLayoutVars>
      </dgm:prSet>
      <dgm:spPr/>
    </dgm:pt>
    <dgm:pt modelId="{75848ABF-4401-4CFC-AAFB-902106994152}" type="pres">
      <dgm:prSet presAssocID="{A46A83CD-3125-4C36-9405-EA3176E0C7F5}" presName="container" presStyleCnt="0">
        <dgm:presLayoutVars>
          <dgm:dir/>
          <dgm:resizeHandles val="exact"/>
        </dgm:presLayoutVars>
      </dgm:prSet>
      <dgm:spPr/>
    </dgm:pt>
    <dgm:pt modelId="{0C381B8B-0174-4852-807D-B915036DC637}" type="pres">
      <dgm:prSet presAssocID="{02AF5142-37DC-482D-A848-7AB48A9FCF2C}" presName="compNode" presStyleCnt="0"/>
      <dgm:spPr/>
    </dgm:pt>
    <dgm:pt modelId="{6C3EA92D-F219-4DD3-989F-78950E2D89A5}" type="pres">
      <dgm:prSet presAssocID="{02AF5142-37DC-482D-A848-7AB48A9FCF2C}" presName="iconBgRect" presStyleLbl="bgShp" presStyleIdx="0" presStyleCnt="2"/>
      <dgm:spPr/>
    </dgm:pt>
    <dgm:pt modelId="{1C894CF4-A73F-42A9-A81D-BC8A98461515}" type="pres">
      <dgm:prSet presAssocID="{02AF5142-37DC-482D-A848-7AB48A9FCF2C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BBEC90F1-A7D8-4E0D-97CA-64FBDC04E88F}" type="pres">
      <dgm:prSet presAssocID="{02AF5142-37DC-482D-A848-7AB48A9FCF2C}" presName="spaceRect" presStyleCnt="0"/>
      <dgm:spPr/>
    </dgm:pt>
    <dgm:pt modelId="{23FC09D3-9E8B-4854-AE7C-47A3896847AE}" type="pres">
      <dgm:prSet presAssocID="{02AF5142-37DC-482D-A848-7AB48A9FCF2C}" presName="textRect" presStyleLbl="revTx" presStyleIdx="0" presStyleCnt="2">
        <dgm:presLayoutVars>
          <dgm:chMax val="1"/>
          <dgm:chPref val="1"/>
        </dgm:presLayoutVars>
      </dgm:prSet>
      <dgm:spPr/>
    </dgm:pt>
    <dgm:pt modelId="{46608044-D1C0-4E6A-B009-B585BE225096}" type="pres">
      <dgm:prSet presAssocID="{1F7ECE67-766D-4428-9C83-F866E0C08216}" presName="sibTrans" presStyleLbl="sibTrans2D1" presStyleIdx="0" presStyleCnt="0"/>
      <dgm:spPr/>
    </dgm:pt>
    <dgm:pt modelId="{F7D5C574-22DD-41CA-AEF4-902D24545132}" type="pres">
      <dgm:prSet presAssocID="{1DB75C62-1E38-4B60-A1B4-89C08CB20416}" presName="compNode" presStyleCnt="0"/>
      <dgm:spPr/>
    </dgm:pt>
    <dgm:pt modelId="{8ED75862-E2E3-4E06-BA6C-E315C22D7901}" type="pres">
      <dgm:prSet presAssocID="{1DB75C62-1E38-4B60-A1B4-89C08CB20416}" presName="iconBgRect" presStyleLbl="bgShp" presStyleIdx="1" presStyleCnt="2"/>
      <dgm:spPr/>
    </dgm:pt>
    <dgm:pt modelId="{E0A93AED-003E-4522-8216-27D3DCC413DF}" type="pres">
      <dgm:prSet presAssocID="{1DB75C62-1E38-4B60-A1B4-89C08CB20416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grammer"/>
        </a:ext>
      </dgm:extLst>
    </dgm:pt>
    <dgm:pt modelId="{FDEF1255-23A8-430E-A13E-362EF792781E}" type="pres">
      <dgm:prSet presAssocID="{1DB75C62-1E38-4B60-A1B4-89C08CB20416}" presName="spaceRect" presStyleCnt="0"/>
      <dgm:spPr/>
    </dgm:pt>
    <dgm:pt modelId="{DD970614-6EA3-4FB7-9DCC-80BB9C060ED7}" type="pres">
      <dgm:prSet presAssocID="{1DB75C62-1E38-4B60-A1B4-89C08CB20416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23EF0F6D-07FD-431E-849F-7CFA8C2FEB91}" type="presOf" srcId="{1F7ECE67-766D-4428-9C83-F866E0C08216}" destId="{46608044-D1C0-4E6A-B009-B585BE225096}" srcOrd="0" destOrd="0" presId="urn:microsoft.com/office/officeart/2018/2/layout/IconCircleList"/>
    <dgm:cxn modelId="{559E1B54-CDF0-4BAE-9ABD-28F19765DD30}" type="presOf" srcId="{02AF5142-37DC-482D-A848-7AB48A9FCF2C}" destId="{23FC09D3-9E8B-4854-AE7C-47A3896847AE}" srcOrd="0" destOrd="0" presId="urn:microsoft.com/office/officeart/2018/2/layout/IconCircleList"/>
    <dgm:cxn modelId="{86503A55-615B-4AEC-B760-F326AE6077E6}" type="presOf" srcId="{A46A83CD-3125-4C36-9405-EA3176E0C7F5}" destId="{028B85FC-7E68-4928-AF23-8D138A749F6E}" srcOrd="0" destOrd="0" presId="urn:microsoft.com/office/officeart/2018/2/layout/IconCircleList"/>
    <dgm:cxn modelId="{60F36277-83BD-4570-97A2-DAD2F7C4723B}" type="presOf" srcId="{1DB75C62-1E38-4B60-A1B4-89C08CB20416}" destId="{DD970614-6EA3-4FB7-9DCC-80BB9C060ED7}" srcOrd="0" destOrd="0" presId="urn:microsoft.com/office/officeart/2018/2/layout/IconCircleList"/>
    <dgm:cxn modelId="{1948B4C8-753E-497D-B2D1-18F3F399FFE8}" srcId="{A46A83CD-3125-4C36-9405-EA3176E0C7F5}" destId="{02AF5142-37DC-482D-A848-7AB48A9FCF2C}" srcOrd="0" destOrd="0" parTransId="{DB7C4FA1-EB32-43AD-9330-5FE50D232824}" sibTransId="{1F7ECE67-766D-4428-9C83-F866E0C08216}"/>
    <dgm:cxn modelId="{7BBB57D8-B671-4DC4-990B-C02995F7007A}" srcId="{A46A83CD-3125-4C36-9405-EA3176E0C7F5}" destId="{1DB75C62-1E38-4B60-A1B4-89C08CB20416}" srcOrd="1" destOrd="0" parTransId="{E6BBEE7B-6EB1-4BF8-BB55-B8CC227AED0B}" sibTransId="{CAFC68DE-791D-4F2F-9D06-068923E17512}"/>
    <dgm:cxn modelId="{BCF81FDB-9770-4A0E-B593-022ECA18EAF6}" type="presParOf" srcId="{028B85FC-7E68-4928-AF23-8D138A749F6E}" destId="{75848ABF-4401-4CFC-AAFB-902106994152}" srcOrd="0" destOrd="0" presId="urn:microsoft.com/office/officeart/2018/2/layout/IconCircleList"/>
    <dgm:cxn modelId="{B518799A-3605-4D3E-BAA3-1630369286CD}" type="presParOf" srcId="{75848ABF-4401-4CFC-AAFB-902106994152}" destId="{0C381B8B-0174-4852-807D-B915036DC637}" srcOrd="0" destOrd="0" presId="urn:microsoft.com/office/officeart/2018/2/layout/IconCircleList"/>
    <dgm:cxn modelId="{02A704A6-0048-4E08-82A1-2E91B451BF3B}" type="presParOf" srcId="{0C381B8B-0174-4852-807D-B915036DC637}" destId="{6C3EA92D-F219-4DD3-989F-78950E2D89A5}" srcOrd="0" destOrd="0" presId="urn:microsoft.com/office/officeart/2018/2/layout/IconCircleList"/>
    <dgm:cxn modelId="{E79EEEEC-B8AE-4AFD-BB18-DFBE21D19B37}" type="presParOf" srcId="{0C381B8B-0174-4852-807D-B915036DC637}" destId="{1C894CF4-A73F-42A9-A81D-BC8A98461515}" srcOrd="1" destOrd="0" presId="urn:microsoft.com/office/officeart/2018/2/layout/IconCircleList"/>
    <dgm:cxn modelId="{B4E9348A-3A4A-468C-B986-2B9E90BCF248}" type="presParOf" srcId="{0C381B8B-0174-4852-807D-B915036DC637}" destId="{BBEC90F1-A7D8-4E0D-97CA-64FBDC04E88F}" srcOrd="2" destOrd="0" presId="urn:microsoft.com/office/officeart/2018/2/layout/IconCircleList"/>
    <dgm:cxn modelId="{369978B2-B5AC-45BF-AB1A-36B7B04AA1AD}" type="presParOf" srcId="{0C381B8B-0174-4852-807D-B915036DC637}" destId="{23FC09D3-9E8B-4854-AE7C-47A3896847AE}" srcOrd="3" destOrd="0" presId="urn:microsoft.com/office/officeart/2018/2/layout/IconCircleList"/>
    <dgm:cxn modelId="{91ABACF7-C509-416B-B763-D377C83B32BA}" type="presParOf" srcId="{75848ABF-4401-4CFC-AAFB-902106994152}" destId="{46608044-D1C0-4E6A-B009-B585BE225096}" srcOrd="1" destOrd="0" presId="urn:microsoft.com/office/officeart/2018/2/layout/IconCircleList"/>
    <dgm:cxn modelId="{F8FF0530-7E32-47AF-AE90-4B778A73DB65}" type="presParOf" srcId="{75848ABF-4401-4CFC-AAFB-902106994152}" destId="{F7D5C574-22DD-41CA-AEF4-902D24545132}" srcOrd="2" destOrd="0" presId="urn:microsoft.com/office/officeart/2018/2/layout/IconCircleList"/>
    <dgm:cxn modelId="{F210C76D-719A-40AE-9B28-2DA94610599E}" type="presParOf" srcId="{F7D5C574-22DD-41CA-AEF4-902D24545132}" destId="{8ED75862-E2E3-4E06-BA6C-E315C22D7901}" srcOrd="0" destOrd="0" presId="urn:microsoft.com/office/officeart/2018/2/layout/IconCircleList"/>
    <dgm:cxn modelId="{4BA42A41-1918-42F0-8D78-734463053DD0}" type="presParOf" srcId="{F7D5C574-22DD-41CA-AEF4-902D24545132}" destId="{E0A93AED-003E-4522-8216-27D3DCC413DF}" srcOrd="1" destOrd="0" presId="urn:microsoft.com/office/officeart/2018/2/layout/IconCircleList"/>
    <dgm:cxn modelId="{DE7AE67B-7089-4C91-9622-D80D1894FABF}" type="presParOf" srcId="{F7D5C574-22DD-41CA-AEF4-902D24545132}" destId="{FDEF1255-23A8-430E-A13E-362EF792781E}" srcOrd="2" destOrd="0" presId="urn:microsoft.com/office/officeart/2018/2/layout/IconCircleList"/>
    <dgm:cxn modelId="{EE66291D-B882-43A7-A0CE-841AA3023CB5}" type="presParOf" srcId="{F7D5C574-22DD-41CA-AEF4-902D24545132}" destId="{DD970614-6EA3-4FB7-9DCC-80BB9C060ED7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AA8C25B-0458-4E8D-89AC-D1626895B118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E0E27057-C7A0-4452-ADF4-EC45198DDA12}">
      <dgm:prSet/>
      <dgm:spPr/>
      <dgm:t>
        <a:bodyPr/>
        <a:lstStyle/>
        <a:p>
          <a:r>
            <a:rPr lang="en-US"/>
            <a:t>Used Dropouts to avoid overfitting.</a:t>
          </a:r>
        </a:p>
      </dgm:t>
    </dgm:pt>
    <dgm:pt modelId="{97A16700-1E90-4C10-9F13-3E2CAB94BE8A}" type="parTrans" cxnId="{96975F49-FE98-442B-8C90-C27552C07E6D}">
      <dgm:prSet/>
      <dgm:spPr/>
      <dgm:t>
        <a:bodyPr/>
        <a:lstStyle/>
        <a:p>
          <a:endParaRPr lang="en-US"/>
        </a:p>
      </dgm:t>
    </dgm:pt>
    <dgm:pt modelId="{5B286052-85EF-4192-AD7B-8789BEDA5340}" type="sibTrans" cxnId="{96975F49-FE98-442B-8C90-C27552C07E6D}">
      <dgm:prSet/>
      <dgm:spPr/>
      <dgm:t>
        <a:bodyPr/>
        <a:lstStyle/>
        <a:p>
          <a:endParaRPr lang="en-US"/>
        </a:p>
      </dgm:t>
    </dgm:pt>
    <dgm:pt modelId="{982DA4B5-9422-46B8-A3E2-B119834227A5}">
      <dgm:prSet/>
      <dgm:spPr/>
      <dgm:t>
        <a:bodyPr/>
        <a:lstStyle/>
        <a:p>
          <a:r>
            <a:rPr lang="en-US"/>
            <a:t>Optimizers to avoid loss (using weight updating rule to achieve good performance in the model)</a:t>
          </a:r>
        </a:p>
      </dgm:t>
    </dgm:pt>
    <dgm:pt modelId="{22FAA96D-D3DF-4095-9323-7A23775A8051}" type="parTrans" cxnId="{DF1D7759-B6DE-4EFB-9D4C-28DB8E40FEEA}">
      <dgm:prSet/>
      <dgm:spPr/>
      <dgm:t>
        <a:bodyPr/>
        <a:lstStyle/>
        <a:p>
          <a:endParaRPr lang="en-US"/>
        </a:p>
      </dgm:t>
    </dgm:pt>
    <dgm:pt modelId="{5A30CB93-A79E-4AEA-B7BF-E2726345DCEE}" type="sibTrans" cxnId="{DF1D7759-B6DE-4EFB-9D4C-28DB8E40FEEA}">
      <dgm:prSet/>
      <dgm:spPr/>
      <dgm:t>
        <a:bodyPr/>
        <a:lstStyle/>
        <a:p>
          <a:endParaRPr lang="en-US"/>
        </a:p>
      </dgm:t>
    </dgm:pt>
    <dgm:pt modelId="{764746B1-0740-4B6F-A0EB-F51DD1E410BD}">
      <dgm:prSet/>
      <dgm:spPr/>
      <dgm:t>
        <a:bodyPr/>
        <a:lstStyle/>
        <a:p>
          <a:r>
            <a:rPr lang="en-US"/>
            <a:t>We tried RMSPROP and ADAM.</a:t>
          </a:r>
        </a:p>
      </dgm:t>
    </dgm:pt>
    <dgm:pt modelId="{103C83EE-DC33-475D-A9F0-1B0C96994FB6}" type="parTrans" cxnId="{FE8C3352-0C7A-4447-AA46-33A758733EBB}">
      <dgm:prSet/>
      <dgm:spPr/>
      <dgm:t>
        <a:bodyPr/>
        <a:lstStyle/>
        <a:p>
          <a:endParaRPr lang="en-US"/>
        </a:p>
      </dgm:t>
    </dgm:pt>
    <dgm:pt modelId="{229DCDE7-B215-4FAC-B9E9-9C92876FC483}" type="sibTrans" cxnId="{FE8C3352-0C7A-4447-AA46-33A758733EBB}">
      <dgm:prSet/>
      <dgm:spPr/>
      <dgm:t>
        <a:bodyPr/>
        <a:lstStyle/>
        <a:p>
          <a:endParaRPr lang="en-US"/>
        </a:p>
      </dgm:t>
    </dgm:pt>
    <dgm:pt modelId="{0F9DB68C-9A52-4867-A0FA-DCE63B1D1E9A}">
      <dgm:prSet/>
      <dgm:spPr/>
      <dgm:t>
        <a:bodyPr/>
        <a:lstStyle/>
        <a:p>
          <a:r>
            <a:rPr lang="en-US"/>
            <a:t>Data augmentation  - to avoid overfitting</a:t>
          </a:r>
        </a:p>
      </dgm:t>
    </dgm:pt>
    <dgm:pt modelId="{0CA19516-B9B2-4496-86E0-83D2A40CE438}" type="parTrans" cxnId="{B91C701F-C62C-4BB2-9244-3902679B22E6}">
      <dgm:prSet/>
      <dgm:spPr/>
      <dgm:t>
        <a:bodyPr/>
        <a:lstStyle/>
        <a:p>
          <a:endParaRPr lang="en-US"/>
        </a:p>
      </dgm:t>
    </dgm:pt>
    <dgm:pt modelId="{BFCBEE8D-12DB-4246-8832-0B0850372FA4}" type="sibTrans" cxnId="{B91C701F-C62C-4BB2-9244-3902679B22E6}">
      <dgm:prSet/>
      <dgm:spPr/>
      <dgm:t>
        <a:bodyPr/>
        <a:lstStyle/>
        <a:p>
          <a:endParaRPr lang="en-US"/>
        </a:p>
      </dgm:t>
    </dgm:pt>
    <dgm:pt modelId="{CD240D8C-D776-4809-9CC8-71B9A67CB20C}">
      <dgm:prSet/>
      <dgm:spPr/>
      <dgm:t>
        <a:bodyPr/>
        <a:lstStyle/>
        <a:p>
          <a:r>
            <a:rPr lang="en-US"/>
            <a:t>Using CNN, Loss of 2D information due to image flattening is prevented</a:t>
          </a:r>
        </a:p>
      </dgm:t>
    </dgm:pt>
    <dgm:pt modelId="{6956271B-5367-476A-B24E-2007745A29E5}" type="parTrans" cxnId="{6C53AA0A-5158-48AE-AFAA-8DB3243C4CBD}">
      <dgm:prSet/>
      <dgm:spPr/>
      <dgm:t>
        <a:bodyPr/>
        <a:lstStyle/>
        <a:p>
          <a:endParaRPr lang="en-US"/>
        </a:p>
      </dgm:t>
    </dgm:pt>
    <dgm:pt modelId="{D59DABE6-5C96-4095-981C-3E44F9A6B962}" type="sibTrans" cxnId="{6C53AA0A-5158-48AE-AFAA-8DB3243C4CBD}">
      <dgm:prSet/>
      <dgm:spPr/>
      <dgm:t>
        <a:bodyPr/>
        <a:lstStyle/>
        <a:p>
          <a:endParaRPr lang="en-US"/>
        </a:p>
      </dgm:t>
    </dgm:pt>
    <dgm:pt modelId="{B8E8455A-ED49-4A1D-989B-1FED73D6130F}" type="pres">
      <dgm:prSet presAssocID="{4AA8C25B-0458-4E8D-89AC-D1626895B118}" presName="linear" presStyleCnt="0">
        <dgm:presLayoutVars>
          <dgm:animLvl val="lvl"/>
          <dgm:resizeHandles val="exact"/>
        </dgm:presLayoutVars>
      </dgm:prSet>
      <dgm:spPr/>
    </dgm:pt>
    <dgm:pt modelId="{6AFCC0C6-2A83-48E6-9684-32B49CC656FE}" type="pres">
      <dgm:prSet presAssocID="{E0E27057-C7A0-4452-ADF4-EC45198DDA12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9995B9C0-06E1-4354-8949-FB2769A176AB}" type="pres">
      <dgm:prSet presAssocID="{5B286052-85EF-4192-AD7B-8789BEDA5340}" presName="spacer" presStyleCnt="0"/>
      <dgm:spPr/>
    </dgm:pt>
    <dgm:pt modelId="{A7DEBBFC-6896-4F84-8F86-961D32F17B8F}" type="pres">
      <dgm:prSet presAssocID="{982DA4B5-9422-46B8-A3E2-B119834227A5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2028F9C4-EEB0-40F2-9C00-9329CDC490F9}" type="pres">
      <dgm:prSet presAssocID="{5A30CB93-A79E-4AEA-B7BF-E2726345DCEE}" presName="spacer" presStyleCnt="0"/>
      <dgm:spPr/>
    </dgm:pt>
    <dgm:pt modelId="{B79722DB-5342-4AF0-B8A1-B9B65E6AFDA4}" type="pres">
      <dgm:prSet presAssocID="{764746B1-0740-4B6F-A0EB-F51DD1E410BD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EBCDD499-D023-41A3-B5A9-B844FC49FC31}" type="pres">
      <dgm:prSet presAssocID="{229DCDE7-B215-4FAC-B9E9-9C92876FC483}" presName="spacer" presStyleCnt="0"/>
      <dgm:spPr/>
    </dgm:pt>
    <dgm:pt modelId="{692D78FA-501A-4AAE-93F3-D1E10E25FF9F}" type="pres">
      <dgm:prSet presAssocID="{0F9DB68C-9A52-4867-A0FA-DCE63B1D1E9A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67C2C4FD-FDDF-45C0-B238-FEF952E71157}" type="pres">
      <dgm:prSet presAssocID="{BFCBEE8D-12DB-4246-8832-0B0850372FA4}" presName="spacer" presStyleCnt="0"/>
      <dgm:spPr/>
    </dgm:pt>
    <dgm:pt modelId="{5171D3D4-0EFD-47F9-BBAF-4D291531401A}" type="pres">
      <dgm:prSet presAssocID="{CD240D8C-D776-4809-9CC8-71B9A67CB20C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6C53AA0A-5158-48AE-AFAA-8DB3243C4CBD}" srcId="{4AA8C25B-0458-4E8D-89AC-D1626895B118}" destId="{CD240D8C-D776-4809-9CC8-71B9A67CB20C}" srcOrd="4" destOrd="0" parTransId="{6956271B-5367-476A-B24E-2007745A29E5}" sibTransId="{D59DABE6-5C96-4095-981C-3E44F9A6B962}"/>
    <dgm:cxn modelId="{B91C701F-C62C-4BB2-9244-3902679B22E6}" srcId="{4AA8C25B-0458-4E8D-89AC-D1626895B118}" destId="{0F9DB68C-9A52-4867-A0FA-DCE63B1D1E9A}" srcOrd="3" destOrd="0" parTransId="{0CA19516-B9B2-4496-86E0-83D2A40CE438}" sibTransId="{BFCBEE8D-12DB-4246-8832-0B0850372FA4}"/>
    <dgm:cxn modelId="{D75C3F24-D0CD-4625-9F46-486BDF2EC944}" type="presOf" srcId="{0F9DB68C-9A52-4867-A0FA-DCE63B1D1E9A}" destId="{692D78FA-501A-4AAE-93F3-D1E10E25FF9F}" srcOrd="0" destOrd="0" presId="urn:microsoft.com/office/officeart/2005/8/layout/vList2"/>
    <dgm:cxn modelId="{5FE0292A-0DCB-4421-940F-91A4A4B576F2}" type="presOf" srcId="{764746B1-0740-4B6F-A0EB-F51DD1E410BD}" destId="{B79722DB-5342-4AF0-B8A1-B9B65E6AFDA4}" srcOrd="0" destOrd="0" presId="urn:microsoft.com/office/officeart/2005/8/layout/vList2"/>
    <dgm:cxn modelId="{CF52C55E-B12E-44AB-80D7-FC27FCCEA850}" type="presOf" srcId="{E0E27057-C7A0-4452-ADF4-EC45198DDA12}" destId="{6AFCC0C6-2A83-48E6-9684-32B49CC656FE}" srcOrd="0" destOrd="0" presId="urn:microsoft.com/office/officeart/2005/8/layout/vList2"/>
    <dgm:cxn modelId="{B7AAAE62-AA12-4CCF-A1A5-EEC4B47EF8F2}" type="presOf" srcId="{CD240D8C-D776-4809-9CC8-71B9A67CB20C}" destId="{5171D3D4-0EFD-47F9-BBAF-4D291531401A}" srcOrd="0" destOrd="0" presId="urn:microsoft.com/office/officeart/2005/8/layout/vList2"/>
    <dgm:cxn modelId="{96975F49-FE98-442B-8C90-C27552C07E6D}" srcId="{4AA8C25B-0458-4E8D-89AC-D1626895B118}" destId="{E0E27057-C7A0-4452-ADF4-EC45198DDA12}" srcOrd="0" destOrd="0" parTransId="{97A16700-1E90-4C10-9F13-3E2CAB94BE8A}" sibTransId="{5B286052-85EF-4192-AD7B-8789BEDA5340}"/>
    <dgm:cxn modelId="{FE8C3352-0C7A-4447-AA46-33A758733EBB}" srcId="{4AA8C25B-0458-4E8D-89AC-D1626895B118}" destId="{764746B1-0740-4B6F-A0EB-F51DD1E410BD}" srcOrd="2" destOrd="0" parTransId="{103C83EE-DC33-475D-A9F0-1B0C96994FB6}" sibTransId="{229DCDE7-B215-4FAC-B9E9-9C92876FC483}"/>
    <dgm:cxn modelId="{224D9476-27DA-4AE3-9179-E52D9C890F5A}" type="presOf" srcId="{4AA8C25B-0458-4E8D-89AC-D1626895B118}" destId="{B8E8455A-ED49-4A1D-989B-1FED73D6130F}" srcOrd="0" destOrd="0" presId="urn:microsoft.com/office/officeart/2005/8/layout/vList2"/>
    <dgm:cxn modelId="{DF1D7759-B6DE-4EFB-9D4C-28DB8E40FEEA}" srcId="{4AA8C25B-0458-4E8D-89AC-D1626895B118}" destId="{982DA4B5-9422-46B8-A3E2-B119834227A5}" srcOrd="1" destOrd="0" parTransId="{22FAA96D-D3DF-4095-9323-7A23775A8051}" sibTransId="{5A30CB93-A79E-4AEA-B7BF-E2726345DCEE}"/>
    <dgm:cxn modelId="{71D13491-258D-4BB1-95C5-A5780502B738}" type="presOf" srcId="{982DA4B5-9422-46B8-A3E2-B119834227A5}" destId="{A7DEBBFC-6896-4F84-8F86-961D32F17B8F}" srcOrd="0" destOrd="0" presId="urn:microsoft.com/office/officeart/2005/8/layout/vList2"/>
    <dgm:cxn modelId="{8DAD3C6C-A103-443F-B398-0365FAF95632}" type="presParOf" srcId="{B8E8455A-ED49-4A1D-989B-1FED73D6130F}" destId="{6AFCC0C6-2A83-48E6-9684-32B49CC656FE}" srcOrd="0" destOrd="0" presId="urn:microsoft.com/office/officeart/2005/8/layout/vList2"/>
    <dgm:cxn modelId="{30817960-410C-4565-B04D-9D6F892C5821}" type="presParOf" srcId="{B8E8455A-ED49-4A1D-989B-1FED73D6130F}" destId="{9995B9C0-06E1-4354-8949-FB2769A176AB}" srcOrd="1" destOrd="0" presId="urn:microsoft.com/office/officeart/2005/8/layout/vList2"/>
    <dgm:cxn modelId="{A716CFE1-39AB-47B4-BC06-3E25294A56D2}" type="presParOf" srcId="{B8E8455A-ED49-4A1D-989B-1FED73D6130F}" destId="{A7DEBBFC-6896-4F84-8F86-961D32F17B8F}" srcOrd="2" destOrd="0" presId="urn:microsoft.com/office/officeart/2005/8/layout/vList2"/>
    <dgm:cxn modelId="{C81EF1B3-89DF-47BA-9562-232751EC61E8}" type="presParOf" srcId="{B8E8455A-ED49-4A1D-989B-1FED73D6130F}" destId="{2028F9C4-EEB0-40F2-9C00-9329CDC490F9}" srcOrd="3" destOrd="0" presId="urn:microsoft.com/office/officeart/2005/8/layout/vList2"/>
    <dgm:cxn modelId="{7B50D781-ED03-420D-8F72-5CE9BC3AC9A1}" type="presParOf" srcId="{B8E8455A-ED49-4A1D-989B-1FED73D6130F}" destId="{B79722DB-5342-4AF0-B8A1-B9B65E6AFDA4}" srcOrd="4" destOrd="0" presId="urn:microsoft.com/office/officeart/2005/8/layout/vList2"/>
    <dgm:cxn modelId="{234F0F31-63D9-4030-B4F8-F6EBFB3F6EF4}" type="presParOf" srcId="{B8E8455A-ED49-4A1D-989B-1FED73D6130F}" destId="{EBCDD499-D023-41A3-B5A9-B844FC49FC31}" srcOrd="5" destOrd="0" presId="urn:microsoft.com/office/officeart/2005/8/layout/vList2"/>
    <dgm:cxn modelId="{0091202E-0BBB-4DA5-BBA0-DCAEFD4B61CE}" type="presParOf" srcId="{B8E8455A-ED49-4A1D-989B-1FED73D6130F}" destId="{692D78FA-501A-4AAE-93F3-D1E10E25FF9F}" srcOrd="6" destOrd="0" presId="urn:microsoft.com/office/officeart/2005/8/layout/vList2"/>
    <dgm:cxn modelId="{1D3036DC-735A-4931-999A-25D1DCB0A5B4}" type="presParOf" srcId="{B8E8455A-ED49-4A1D-989B-1FED73D6130F}" destId="{67C2C4FD-FDDF-45C0-B238-FEF952E71157}" srcOrd="7" destOrd="0" presId="urn:microsoft.com/office/officeart/2005/8/layout/vList2"/>
    <dgm:cxn modelId="{F4E7CC09-4BA7-4D9A-BA31-724E1BA7F713}" type="presParOf" srcId="{B8E8455A-ED49-4A1D-989B-1FED73D6130F}" destId="{5171D3D4-0EFD-47F9-BBAF-4D291531401A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3EA92D-F219-4DD3-989F-78950E2D89A5}">
      <dsp:nvSpPr>
        <dsp:cNvPr id="0" name=""/>
        <dsp:cNvSpPr/>
      </dsp:nvSpPr>
      <dsp:spPr>
        <a:xfrm>
          <a:off x="373904" y="994392"/>
          <a:ext cx="1218270" cy="1218270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C894CF4-A73F-42A9-A81D-BC8A98461515}">
      <dsp:nvSpPr>
        <dsp:cNvPr id="0" name=""/>
        <dsp:cNvSpPr/>
      </dsp:nvSpPr>
      <dsp:spPr>
        <a:xfrm>
          <a:off x="629741" y="1250229"/>
          <a:ext cx="706596" cy="70659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FC09D3-9E8B-4854-AE7C-47A3896847AE}">
      <dsp:nvSpPr>
        <dsp:cNvPr id="0" name=""/>
        <dsp:cNvSpPr/>
      </dsp:nvSpPr>
      <dsp:spPr>
        <a:xfrm>
          <a:off x="1853233" y="994392"/>
          <a:ext cx="2871637" cy="12182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To identify digits correctly from dataset of tens of thousands of handwritten images.</a:t>
          </a:r>
        </a:p>
      </dsp:txBody>
      <dsp:txXfrm>
        <a:off x="1853233" y="994392"/>
        <a:ext cx="2871637" cy="1218270"/>
      </dsp:txXfrm>
    </dsp:sp>
    <dsp:sp modelId="{8ED75862-E2E3-4E06-BA6C-E315C22D7901}">
      <dsp:nvSpPr>
        <dsp:cNvPr id="0" name=""/>
        <dsp:cNvSpPr/>
      </dsp:nvSpPr>
      <dsp:spPr>
        <a:xfrm>
          <a:off x="5225232" y="994392"/>
          <a:ext cx="1218270" cy="1218270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0A93AED-003E-4522-8216-27D3DCC413DF}">
      <dsp:nvSpPr>
        <dsp:cNvPr id="0" name=""/>
        <dsp:cNvSpPr/>
      </dsp:nvSpPr>
      <dsp:spPr>
        <a:xfrm>
          <a:off x="5481068" y="1250229"/>
          <a:ext cx="706596" cy="70659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D970614-6EA3-4FB7-9DCC-80BB9C060ED7}">
      <dsp:nvSpPr>
        <dsp:cNvPr id="0" name=""/>
        <dsp:cNvSpPr/>
      </dsp:nvSpPr>
      <dsp:spPr>
        <a:xfrm>
          <a:off x="6704560" y="994392"/>
          <a:ext cx="2871637" cy="12182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/>
            <a:t>To implement a self learning digit recognition algorithm which takes input from the user.</a:t>
          </a:r>
          <a:endParaRPr lang="en-US" sz="1900" kern="1200"/>
        </a:p>
      </dsp:txBody>
      <dsp:txXfrm>
        <a:off x="6704560" y="994392"/>
        <a:ext cx="2871637" cy="121827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FCC0C6-2A83-48E6-9684-32B49CC656FE}">
      <dsp:nvSpPr>
        <dsp:cNvPr id="0" name=""/>
        <dsp:cNvSpPr/>
      </dsp:nvSpPr>
      <dsp:spPr>
        <a:xfrm>
          <a:off x="0" y="164896"/>
          <a:ext cx="6609313" cy="873953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Used Dropouts to avoid overfitting.</a:t>
          </a:r>
        </a:p>
      </dsp:txBody>
      <dsp:txXfrm>
        <a:off x="42663" y="207559"/>
        <a:ext cx="6523987" cy="788627"/>
      </dsp:txXfrm>
    </dsp:sp>
    <dsp:sp modelId="{A7DEBBFC-6896-4F84-8F86-961D32F17B8F}">
      <dsp:nvSpPr>
        <dsp:cNvPr id="0" name=""/>
        <dsp:cNvSpPr/>
      </dsp:nvSpPr>
      <dsp:spPr>
        <a:xfrm>
          <a:off x="0" y="1102209"/>
          <a:ext cx="6609313" cy="873953"/>
        </a:xfrm>
        <a:prstGeom prst="roundRect">
          <a:avLst/>
        </a:prstGeom>
        <a:solidFill>
          <a:schemeClr val="accent2">
            <a:hueOff val="1157255"/>
            <a:satOff val="385"/>
            <a:lumOff val="-294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Optimizers to avoid loss (using weight updating rule to achieve good performance in the model)</a:t>
          </a:r>
        </a:p>
      </dsp:txBody>
      <dsp:txXfrm>
        <a:off x="42663" y="1144872"/>
        <a:ext cx="6523987" cy="788627"/>
      </dsp:txXfrm>
    </dsp:sp>
    <dsp:sp modelId="{B79722DB-5342-4AF0-B8A1-B9B65E6AFDA4}">
      <dsp:nvSpPr>
        <dsp:cNvPr id="0" name=""/>
        <dsp:cNvSpPr/>
      </dsp:nvSpPr>
      <dsp:spPr>
        <a:xfrm>
          <a:off x="0" y="2039523"/>
          <a:ext cx="6609313" cy="873953"/>
        </a:xfrm>
        <a:prstGeom prst="roundRect">
          <a:avLst/>
        </a:prstGeom>
        <a:solidFill>
          <a:schemeClr val="accent2">
            <a:hueOff val="2314511"/>
            <a:satOff val="770"/>
            <a:lumOff val="-588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We tried RMSPROP and ADAM.</a:t>
          </a:r>
        </a:p>
      </dsp:txBody>
      <dsp:txXfrm>
        <a:off x="42663" y="2082186"/>
        <a:ext cx="6523987" cy="788627"/>
      </dsp:txXfrm>
    </dsp:sp>
    <dsp:sp modelId="{692D78FA-501A-4AAE-93F3-D1E10E25FF9F}">
      <dsp:nvSpPr>
        <dsp:cNvPr id="0" name=""/>
        <dsp:cNvSpPr/>
      </dsp:nvSpPr>
      <dsp:spPr>
        <a:xfrm>
          <a:off x="0" y="2976836"/>
          <a:ext cx="6609313" cy="873953"/>
        </a:xfrm>
        <a:prstGeom prst="roundRect">
          <a:avLst/>
        </a:prstGeom>
        <a:solidFill>
          <a:schemeClr val="accent2">
            <a:hueOff val="3471766"/>
            <a:satOff val="1156"/>
            <a:lumOff val="-882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Data augmentation  - to avoid overfitting</a:t>
          </a:r>
        </a:p>
      </dsp:txBody>
      <dsp:txXfrm>
        <a:off x="42663" y="3019499"/>
        <a:ext cx="6523987" cy="788627"/>
      </dsp:txXfrm>
    </dsp:sp>
    <dsp:sp modelId="{5171D3D4-0EFD-47F9-BBAF-4D291531401A}">
      <dsp:nvSpPr>
        <dsp:cNvPr id="0" name=""/>
        <dsp:cNvSpPr/>
      </dsp:nvSpPr>
      <dsp:spPr>
        <a:xfrm>
          <a:off x="0" y="3914150"/>
          <a:ext cx="6609313" cy="873953"/>
        </a:xfrm>
        <a:prstGeom prst="roundRect">
          <a:avLst/>
        </a:prstGeom>
        <a:solidFill>
          <a:schemeClr val="accent2">
            <a:hueOff val="4629022"/>
            <a:satOff val="1541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Using CNN, Loss of 2D information due to image flattening is prevented</a:t>
          </a:r>
        </a:p>
      </dsp:txBody>
      <dsp:txXfrm>
        <a:off x="42663" y="3956813"/>
        <a:ext cx="6523987" cy="78862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7832D8-BAC9-C543-A90B-1D63FFC53AF2}" type="datetimeFigureOut">
              <a:rPr lang="en-US" smtClean="0"/>
              <a:t>12/13/2022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1DB82C-491A-2A48-9C60-6726BE5AF9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6264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756FB-E05E-443F-88A1-CFC9063899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4727" y="1597961"/>
            <a:ext cx="9144000" cy="3162300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5DA97A-281B-4A77-9D2C-C5E6A860E6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84727" y="4902488"/>
            <a:ext cx="9144000" cy="985075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FD7BAE-E194-4223-BB4E-5E487863F5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12/13/2022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21F6C9-7279-4DF8-9462-3EFEFA03F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457072-0A38-49AD-8D0D-0E42DD488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23196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489E81-5CFF-4A28-B9C8-5D54E51DF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58A4CC8-DCB0-4E94-98A7-236E3D1866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D1F802-21C2-44B2-A419-55469D8265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12/13/2022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BDB709-08FF-4C4A-8670-4CCA9146F9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395375-1CC8-4950-8439-877451C426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9595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CE8BDF0-A155-454D-B3E2-AD15D0905A6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073242" y="827313"/>
            <a:ext cx="2280557" cy="5061857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244E0D-96EC-4B35-BA5C-5DAFCC7281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827313"/>
            <a:ext cx="8115300" cy="5061857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3ADC4E-9FB1-439F-B0FB-47F47B3421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12/13/2022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7EE406-061A-4440-BA75-3B684FC848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6D93CF-F5F3-4897-A51E-47D577FDD3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8286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398199-C6CF-4DFF-A750-435F06CC7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F2D5EB-F993-411F-9DBA-971321FC00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A5D216-27F9-4078-8349-ABC9F614A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12/13/2022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84F8A8-FBA7-4F25-ADEA-AF346495DE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4609F8-5897-4724-8FA6-3EFDE8F2D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4296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6C0F0C-7BA8-490D-B4C9-CCE145DCD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726" y="1709738"/>
            <a:ext cx="9143999" cy="3050523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290E61-B837-4BE4-9BC7-6AF706BCCA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84726" y="4902488"/>
            <a:ext cx="9143999" cy="985075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52E15F-E46D-44C6-9FB9-07B0BC545A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12/13/2022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BF6955-3667-4857-B35A-9E12F79886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14B309-D15E-4FA1-9B8D-8C1F3B56C3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5713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219AB-91F9-4F80-9B5D-2E6FE925F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19F334-D0CF-4DFD-BAA9-3ECD639B1F1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77362" y="2227809"/>
            <a:ext cx="4942438" cy="394915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5E0B5D-4613-4DA7-BA20-58B19BE8A4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227809"/>
            <a:ext cx="4855265" cy="394915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F311AB-0603-424D-BC42-0CEAB3562B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12/13/2022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3AA2AC-0C5F-4835-BE47-D780C29890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6C54C0-DFDA-4778-9EE8-5E5C30E05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7173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F3603-5B09-4916-8324-A6BDAB4E06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726" y="365125"/>
            <a:ext cx="9942739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74073C-C15B-4218-9B84-6758955176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84725" y="1681163"/>
            <a:ext cx="491285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116D27-36F6-440B-A9BE-8B9499047C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84726" y="2505075"/>
            <a:ext cx="4912849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C12010D-7AC4-4A70-A211-6A29274119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4855265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6AE85B5-3350-49A4-86A1-E5DAED4916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4855265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73E874-D08B-4D81-B82D-5DF242E4A1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12/13/2022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E174067-0FFA-41C3-A3A6-E8907CC32D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947985-FBC0-4118-8877-2E327F637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4769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CE0282-3DE7-4AB9-83AC-AFEDD22AF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1A7436C-706A-443F-86CD-4444C8281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12/13/2022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B53292-7EA5-45D0-957F-636A44FC06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76F59D-34BB-462C-B506-040B9E982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7697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BE55245-AB52-41B4-9B28-55E6527DA2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12/13/2022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73B8AE-58B0-4FDF-8430-9D8D3DD537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9E4D91-8619-43C1-841B-B5F47DE01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43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DA660-DF93-4947-B93F-BF118D3B5F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727" y="457200"/>
            <a:ext cx="368729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F0292E-B3E1-4FD6-A7FA-C165BAC21C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5844277" cy="487362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FB0ECC-817B-4A71-AFB5-FC60A2BC3A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84727" y="2253343"/>
            <a:ext cx="3687298" cy="361564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788E0B-6135-4F59-A35A-2CA1A8BA4E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12/13/2022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0DEF36-4037-4E6D-988F-CC8E3F11C6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5C0D2D-D878-4723-A002-5A601EFB4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6291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5C59D5-B8A1-4C9C-A61F-E082A44330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727" y="720433"/>
            <a:ext cx="3687298" cy="1587337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CB4F5F-E6E7-45C3-B35C-80F81FB1A5E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5827712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633AB7-4F8E-4A9F-AC15-89E6A6E003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84727" y="2449286"/>
            <a:ext cx="3687298" cy="341970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74B526-866D-4E11-A7F9-081BD4EDF4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12/13/2022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758BF8-E962-4367-8495-62438FDD4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C20AE1-C97D-4E6C-9DB2-B2904C2CF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1809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AE192E3E-68A9-4F36-936C-1C8D0B9EF132}"/>
              </a:ext>
            </a:extLst>
          </p:cNvPr>
          <p:cNvSpPr/>
          <p:nvPr/>
        </p:nvSpPr>
        <p:spPr>
          <a:xfrm>
            <a:off x="8803792" y="3455896"/>
            <a:ext cx="3388208" cy="3406341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F214EB0-7E6D-4536-9350-5CB688B56F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362" y="720434"/>
            <a:ext cx="9950103" cy="15073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F5455E-4725-4924-BF7D-2E1FC9E391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7362" y="2427316"/>
            <a:ext cx="9950103" cy="35135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CAD9D9-1A1D-4438-9F3D-E5E58FD72F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243751" y="6356350"/>
            <a:ext cx="22966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fld id="{8C28A28C-4C6A-46EA-90C0-4EE0B89CC5C7}" type="datetimeFigureOut">
              <a:rPr lang="en-US" smtClean="0"/>
              <a:pPr/>
              <a:t>12/13/2022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80A827-D7BF-4CA4-8C29-5AE54ADA47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1610380" y="1926575"/>
            <a:ext cx="383035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717188-1DE1-4DA5-8161-21179E4ADE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0355" y="6356350"/>
            <a:ext cx="4109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fld id="{5DEF7F31-0B8A-474A-B86C-91F38175432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67859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7" r:id="rId1"/>
    <p:sldLayoutId id="2147483878" r:id="rId2"/>
    <p:sldLayoutId id="2147483879" r:id="rId3"/>
    <p:sldLayoutId id="2147483880" r:id="rId4"/>
    <p:sldLayoutId id="2147483881" r:id="rId5"/>
    <p:sldLayoutId id="2147483887" r:id="rId6"/>
    <p:sldLayoutId id="2147483882" r:id="rId7"/>
    <p:sldLayoutId id="2147483883" r:id="rId8"/>
    <p:sldLayoutId id="2147483884" r:id="rId9"/>
    <p:sldLayoutId id="2147483886" r:id="rId10"/>
    <p:sldLayoutId id="2147483885" r:id="rId11"/>
  </p:sldLayoutIdLst>
  <p:txStyles>
    <p:titleStyle>
      <a:lvl1pPr algn="l" defTabSz="914400" rtl="0" eaLnBrk="1" latinLnBrk="0" hangingPunct="1">
        <a:lnSpc>
          <a:spcPct val="110000"/>
        </a:lnSpc>
        <a:spcBef>
          <a:spcPct val="0"/>
        </a:spcBef>
        <a:buNone/>
        <a:defRPr sz="3200" b="1" kern="120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274320" indent="0" algn="l" defTabSz="914400" rtl="0" eaLnBrk="1" latinLnBrk="0" hangingPunct="1">
        <a:lnSpc>
          <a:spcPct val="120000"/>
        </a:lnSpc>
        <a:spcBef>
          <a:spcPts val="500"/>
        </a:spcBef>
        <a:buFontTx/>
        <a:buNone/>
        <a:defRPr sz="16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0" algn="l" defTabSz="914400" rtl="0" eaLnBrk="1" latinLnBrk="0" hangingPunct="1">
        <a:lnSpc>
          <a:spcPct val="120000"/>
        </a:lnSpc>
        <a:spcBef>
          <a:spcPts val="500"/>
        </a:spcBef>
        <a:buFontTx/>
        <a:buNone/>
        <a:defRPr sz="12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82296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1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Relationship Id="rId9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1C070-779B-9865-497F-A7E1F35039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363" y="720434"/>
            <a:ext cx="7152238" cy="2338564"/>
          </a:xfrm>
        </p:spPr>
        <p:txBody>
          <a:bodyPr/>
          <a:lstStyle/>
          <a:p>
            <a:r>
              <a:rPr lang="en-US"/>
              <a:t>            </a:t>
            </a:r>
            <a:r>
              <a:rPr lang="en-US" sz="4400"/>
              <a:t>DIGIT RECOGNITION</a:t>
            </a:r>
            <a:endParaRPr lang="en-US" sz="4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704A4D-0442-5355-8A23-249F09BD05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7362" y="3799002"/>
            <a:ext cx="6448853" cy="214182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                                                        </a:t>
            </a:r>
          </a:p>
          <a:p>
            <a:pPr marL="0" indent="0">
              <a:buNone/>
            </a:pPr>
            <a:r>
              <a:rPr lang="en-US"/>
              <a:t>                                                  </a:t>
            </a:r>
            <a:r>
              <a:rPr lang="en-US" sz="2000" b="1"/>
              <a:t>PRIYANKA CHILLAKURU </a:t>
            </a:r>
            <a:endParaRPr lang="en-US" sz="20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A3B62FB-D9CB-5A39-C82A-B138DAA4A7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6356" y="2184603"/>
            <a:ext cx="2968282" cy="2571750"/>
          </a:xfrm>
          <a:prstGeom prst="rect">
            <a:avLst/>
          </a:prstGeom>
        </p:spPr>
      </p:pic>
      <p:pic>
        <p:nvPicPr>
          <p:cNvPr id="41" name="Audio 40">
            <a:hlinkClick r:id="" action="ppaction://media"/>
            <a:extLst>
              <a:ext uri="{FF2B5EF4-FFF2-40B4-BE49-F238E27FC236}">
                <a16:creationId xmlns:a16="http://schemas.microsoft.com/office/drawing/2014/main" id="{C853191D-91DD-0D73-B059-D2606EB5283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62703" t="-125896" r="-262703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6245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751"/>
    </mc:Choice>
    <mc:Fallback>
      <p:transition spd="slow" advTm="187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1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566CB-6542-0C11-5EF4-8B3B5F0BF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50205A3-67EF-3292-2003-B799B1889AA5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077362" y="2733774"/>
          <a:ext cx="9950103" cy="32070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25" name="Audio 24">
            <a:hlinkClick r:id="" action="ppaction://media"/>
            <a:extLst>
              <a:ext uri="{FF2B5EF4-FFF2-40B4-BE49-F238E27FC236}">
                <a16:creationId xmlns:a16="http://schemas.microsoft.com/office/drawing/2014/main" id="{1C36C8B6-6C79-FA21-49B4-2247BAE3703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0623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552"/>
    </mc:Choice>
    <mc:Fallback>
      <p:transition spd="slow" advTm="185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A1766D0-745A-4921-A68E-56642A6508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2A340C-50BB-821C-74B4-E28FA9B912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364" y="720435"/>
            <a:ext cx="4140096" cy="1507375"/>
          </a:xfrm>
        </p:spPr>
        <p:txBody>
          <a:bodyPr>
            <a:normAutofit/>
          </a:bodyPr>
          <a:lstStyle/>
          <a:p>
            <a:r>
              <a:rPr lang="en-US" dirty="0"/>
              <a:t>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45E921-8059-A9F4-77A2-582DCE8325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7364" y="2427316"/>
            <a:ext cx="4140096" cy="3513514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A total of 70,000 images with 60,000 and 10,000 images for training and testing respectively. Each image are in 28*28 pixels format.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The training data set, (train.csv) has 784 columns i.e., grayscale and test.csv has 783 columns. 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583F1E3F-D7BF-4DB5-8016-70B9E385E3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794726" y="-9066"/>
            <a:ext cx="3388208" cy="3406341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DD0D3E7A-8DF6-4A78-A03C-86AD697468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03792" y="3470886"/>
            <a:ext cx="3388208" cy="3406341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1C0C3F-CD33-533E-70B3-D32113927D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6464" y="1559843"/>
            <a:ext cx="4788861" cy="3738313"/>
          </a:xfrm>
          <a:prstGeom prst="rect">
            <a:avLst/>
          </a:prstGeom>
        </p:spPr>
      </p:pic>
      <p:pic>
        <p:nvPicPr>
          <p:cNvPr id="34" name="Audio 33">
            <a:hlinkClick r:id="" action="ppaction://media"/>
            <a:extLst>
              <a:ext uri="{FF2B5EF4-FFF2-40B4-BE49-F238E27FC236}">
                <a16:creationId xmlns:a16="http://schemas.microsoft.com/office/drawing/2014/main" id="{3A26B903-1CAE-51B4-31BA-63C1B8996EB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62703" t="-125896" r="-262703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2763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4596"/>
    </mc:Choice>
    <mc:Fallback>
      <p:transition spd="slow" advTm="445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9">
            <a:extLst>
              <a:ext uri="{FF2B5EF4-FFF2-40B4-BE49-F238E27FC236}">
                <a16:creationId xmlns:a16="http://schemas.microsoft.com/office/drawing/2014/main" id="{AE192E3E-68A9-4F36-936C-1C8D0B9EF1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03792" y="3455896"/>
            <a:ext cx="3388208" cy="3406341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8" name="Rectangle 11">
            <a:extLst>
              <a:ext uri="{FF2B5EF4-FFF2-40B4-BE49-F238E27FC236}">
                <a16:creationId xmlns:a16="http://schemas.microsoft.com/office/drawing/2014/main" id="{845648E2-B946-43A1-80DE-C50CBBDF92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89219C-103A-48AE-D1ED-97ABE446E5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728" y="2752627"/>
            <a:ext cx="3795812" cy="70326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METHODOLOGY</a:t>
            </a:r>
          </a:p>
        </p:txBody>
      </p:sp>
      <p:sp>
        <p:nvSpPr>
          <p:cNvPr id="19" name="Freeform: Shape 13">
            <a:extLst>
              <a:ext uri="{FF2B5EF4-FFF2-40B4-BE49-F238E27FC236}">
                <a16:creationId xmlns:a16="http://schemas.microsoft.com/office/drawing/2014/main" id="{EA06546B-3E90-4E24-BD32-C6BFD1CD8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794726" y="-9066"/>
            <a:ext cx="3388208" cy="3406341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3FA95682-BEE6-4B33-BA34-7E7BE49782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03793" y="3455896"/>
            <a:ext cx="3388208" cy="3406341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239363A-7C2E-A1D0-0960-DD82E9D2EB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16082" y="1398262"/>
            <a:ext cx="5309118" cy="406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4191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DA1766D0-745A-4921-A68E-56642A6508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54753F-0B26-AD86-42DC-CD58FB89D1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364" y="720435"/>
            <a:ext cx="4140096" cy="1507375"/>
          </a:xfrm>
        </p:spPr>
        <p:txBody>
          <a:bodyPr>
            <a:normAutofit/>
          </a:bodyPr>
          <a:lstStyle/>
          <a:p>
            <a:r>
              <a:rPr lang="en-US" dirty="0"/>
              <a:t>TECHNIQUES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1C8344-FCB2-95E0-7238-74A3BB5D3D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7364" y="2427316"/>
            <a:ext cx="4140096" cy="3513514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buFont typeface="Wingdings" panose="05000000000000000000" pitchFamily="2" charset="2"/>
              <a:buChar char="Ø"/>
            </a:pPr>
            <a:r>
              <a:rPr lang="en-US" b="0" i="0" dirty="0">
                <a:effectLst/>
                <a:latin typeface="Roboto" panose="02000000000000000000" pitchFamily="2" charset="0"/>
              </a:rPr>
              <a:t>A </a:t>
            </a:r>
            <a:r>
              <a:rPr lang="en-US" b="1" i="0" dirty="0">
                <a:effectLst/>
                <a:latin typeface="Roboto" panose="02000000000000000000" pitchFamily="2" charset="0"/>
              </a:rPr>
              <a:t>CNN</a:t>
            </a:r>
            <a:r>
              <a:rPr lang="en-US" b="0" i="0" dirty="0">
                <a:effectLst/>
                <a:latin typeface="Roboto" panose="02000000000000000000" pitchFamily="2" charset="0"/>
              </a:rPr>
              <a:t> is a kind of network architecture for deep learning algorithms and used for </a:t>
            </a:r>
            <a:r>
              <a:rPr lang="en-US" i="0" dirty="0">
                <a:effectLst/>
                <a:latin typeface="Roboto" panose="02000000000000000000" pitchFamily="2" charset="0"/>
              </a:rPr>
              <a:t>image recognition and tasks that involve the processing of pixel data</a:t>
            </a:r>
            <a:r>
              <a:rPr lang="en-US" b="0" i="0" dirty="0">
                <a:effectLst/>
                <a:latin typeface="Roboto" panose="02000000000000000000" pitchFamily="2" charset="0"/>
              </a:rPr>
              <a:t>. </a:t>
            </a:r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Ø"/>
            </a:pPr>
            <a:r>
              <a:rPr lang="en-US" b="1" i="0" dirty="0">
                <a:effectLst/>
                <a:latin typeface="Roboto" panose="02000000000000000000" pitchFamily="2" charset="0"/>
              </a:rPr>
              <a:t>Batch Normalization </a:t>
            </a:r>
            <a:r>
              <a:rPr lang="en-US" i="0" dirty="0">
                <a:effectLst/>
                <a:latin typeface="Roboto" panose="02000000000000000000" pitchFamily="2" charset="0"/>
              </a:rPr>
              <a:t>is used avoid improper initialization of weight matrices.</a:t>
            </a:r>
            <a:endParaRPr lang="en-US" dirty="0">
              <a:latin typeface="Roboto" panose="02000000000000000000" pitchFamily="2" charset="0"/>
            </a:endParaRPr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Ø"/>
            </a:pPr>
            <a:r>
              <a:rPr lang="en-US" b="1" i="0" dirty="0">
                <a:effectLst/>
                <a:latin typeface="Roboto" panose="02000000000000000000" pitchFamily="2" charset="0"/>
              </a:rPr>
              <a:t>Principal component analysis </a:t>
            </a:r>
            <a:r>
              <a:rPr lang="en-US" i="0" dirty="0">
                <a:effectLst/>
                <a:latin typeface="Roboto" panose="02000000000000000000" pitchFamily="2" charset="0"/>
              </a:rPr>
              <a:t>used to  achieve dimensionality reduction.</a:t>
            </a:r>
            <a:endParaRPr lang="en-US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583F1E3F-D7BF-4DB5-8016-70B9E385E3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794726" y="-9066"/>
            <a:ext cx="3388208" cy="3406341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DD0D3E7A-8DF6-4A78-A03C-86AD697468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03792" y="3470886"/>
            <a:ext cx="3388208" cy="3406341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F6B8E47-C5FF-D419-7014-8437647749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6464" y="2034244"/>
            <a:ext cx="4788861" cy="2789511"/>
          </a:xfrm>
          <a:prstGeom prst="rect">
            <a:avLst/>
          </a:prstGeom>
        </p:spPr>
      </p:pic>
      <p:pic>
        <p:nvPicPr>
          <p:cNvPr id="27" name="Audio 26">
            <a:hlinkClick r:id="" action="ppaction://media"/>
            <a:extLst>
              <a:ext uri="{FF2B5EF4-FFF2-40B4-BE49-F238E27FC236}">
                <a16:creationId xmlns:a16="http://schemas.microsoft.com/office/drawing/2014/main" id="{442F24A5-0AEE-9B6E-472D-B18363B0CDE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62703" t="-125896" r="-262703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4809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59"/>
    </mc:Choice>
    <mc:Fallback>
      <p:transition spd="slow" advTm="7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7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4842243-8D8F-4D37-8FC3-09A660E7AE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F368C7-A869-B99A-89F3-6720D33CA7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348" y="2104466"/>
            <a:ext cx="2318028" cy="1806053"/>
          </a:xfrm>
        </p:spPr>
        <p:txBody>
          <a:bodyPr anchor="b">
            <a:normAutofit/>
          </a:bodyPr>
          <a:lstStyle/>
          <a:p>
            <a:r>
              <a:rPr lang="en-US" sz="2400" dirty="0"/>
              <a:t>TECHNIQUES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2FF53E3-0DDC-4270-9698-6F5D68343F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84074" y="0"/>
            <a:ext cx="8707926" cy="68580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2FA9878-636E-8796-19B7-FCE9705A00D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7282572"/>
              </p:ext>
            </p:extLst>
          </p:nvPr>
        </p:nvGraphicFramePr>
        <p:xfrm>
          <a:off x="4505325" y="942975"/>
          <a:ext cx="6609313" cy="4953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775FCCA0-7245-A766-858C-D3190FD0B42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238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3427"/>
    </mc:Choice>
    <mc:Fallback>
      <p:transition spd="slow" advTm="2334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A1766D0-745A-4921-A68E-56642A6508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465419-9316-9244-7275-7AE2F5925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364" y="720435"/>
            <a:ext cx="4140096" cy="1507375"/>
          </a:xfrm>
        </p:spPr>
        <p:txBody>
          <a:bodyPr>
            <a:normAutofit/>
          </a:bodyPr>
          <a:lstStyle/>
          <a:p>
            <a:r>
              <a:rPr lang="en-US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42D914-AD2C-A64F-0A1C-F7019D9A62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7364" y="2427316"/>
            <a:ext cx="4140096" cy="3513514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700"/>
              <a:t> Using these techniques  Train score: 95% accuracy  for Validation score: 97%</a:t>
            </a:r>
          </a:p>
          <a:p>
            <a:pPr>
              <a:lnSpc>
                <a:spcPct val="110000"/>
              </a:lnSpc>
            </a:pPr>
            <a:r>
              <a:rPr lang="en-US" sz="1700"/>
              <a:t>when we keep increasing layers with different optimization technique, we can see that increase in validation accuracy.</a:t>
            </a:r>
          </a:p>
          <a:p>
            <a:pPr>
              <a:lnSpc>
                <a:spcPct val="110000"/>
              </a:lnSpc>
            </a:pPr>
            <a:r>
              <a:rPr lang="en-US" sz="1700"/>
              <a:t>When we apply the regularization model with dropout technique there is  much added advantage in validation accuracy.</a:t>
            </a:r>
          </a:p>
          <a:p>
            <a:pPr>
              <a:lnSpc>
                <a:spcPct val="110000"/>
              </a:lnSpc>
            </a:pPr>
            <a:endParaRPr lang="en-US" sz="170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583F1E3F-D7BF-4DB5-8016-70B9E385E3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794726" y="-9066"/>
            <a:ext cx="3388208" cy="3406341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DD0D3E7A-8DF6-4A78-A03C-86AD697468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03792" y="3470886"/>
            <a:ext cx="3388208" cy="3406341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EBCCC9-6844-321C-A33B-7517470350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6464" y="1968397"/>
            <a:ext cx="4788861" cy="2921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3585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ADF646-9184-10DE-7996-28C514AEDB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                                                                     </a:t>
            </a:r>
          </a:p>
          <a:p>
            <a:pPr marL="0" indent="0">
              <a:buNone/>
            </a:pPr>
            <a:r>
              <a:rPr lang="en-US" sz="2800" b="1" dirty="0"/>
              <a:t>                                      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13797774"/>
      </p:ext>
    </p:extLst>
  </p:cSld>
  <p:clrMapOvr>
    <a:masterClrMapping/>
  </p:clrMapOvr>
</p:sld>
</file>

<file path=ppt/theme/theme1.xml><?xml version="1.0" encoding="utf-8"?>
<a:theme xmlns:a="http://schemas.openxmlformats.org/drawingml/2006/main" name="BlocksVTI">
  <a:themeElements>
    <a:clrScheme name="Blocks">
      <a:dk1>
        <a:sysClr val="windowText" lastClr="000000"/>
      </a:dk1>
      <a:lt1>
        <a:sysClr val="window" lastClr="FFFFFF"/>
      </a:lt1>
      <a:dk2>
        <a:srgbClr val="1B3843"/>
      </a:dk2>
      <a:lt2>
        <a:srgbClr val="F2F3F1"/>
      </a:lt2>
      <a:accent1>
        <a:srgbClr val="7A8592"/>
      </a:accent1>
      <a:accent2>
        <a:srgbClr val="8C8C96"/>
      </a:accent2>
      <a:accent3>
        <a:srgbClr val="7A6C76"/>
      </a:accent3>
      <a:accent4>
        <a:srgbClr val="A7AA9D"/>
      </a:accent4>
      <a:accent5>
        <a:srgbClr val="63787F"/>
      </a:accent5>
      <a:accent6>
        <a:srgbClr val="889DA5"/>
      </a:accent6>
      <a:hlink>
        <a:srgbClr val="71819B"/>
      </a:hlink>
      <a:folHlink>
        <a:srgbClr val="7E8B85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ocksVTI" id="{31656FE6-20D8-4105-85EA-706EC9332BE9}" vid="{039DFFC9-9B25-4063-9235-B287A446F50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7173</TotalTime>
  <Words>244</Words>
  <Application>Microsoft Office PowerPoint</Application>
  <PresentationFormat>Widescreen</PresentationFormat>
  <Paragraphs>26</Paragraphs>
  <Slides>8</Slides>
  <Notes>0</Notes>
  <HiddenSlides>0</HiddenSlides>
  <MMClips>5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6" baseType="lpstr">
      <vt:lpstr>Arial</vt:lpstr>
      <vt:lpstr>Avenir Next LT Pro</vt:lpstr>
      <vt:lpstr>Avenir Next LT Pro Light</vt:lpstr>
      <vt:lpstr>Calibri</vt:lpstr>
      <vt:lpstr>Roboto</vt:lpstr>
      <vt:lpstr>Times New Roman</vt:lpstr>
      <vt:lpstr>Wingdings</vt:lpstr>
      <vt:lpstr>BlocksVTI</vt:lpstr>
      <vt:lpstr>            DIGIT RECOGNITION</vt:lpstr>
      <vt:lpstr>PROBLEM</vt:lpstr>
      <vt:lpstr>DATASET</vt:lpstr>
      <vt:lpstr>METHODOLOGY</vt:lpstr>
      <vt:lpstr>TECHNIQUES</vt:lpstr>
      <vt:lpstr>TECHNIQUES</vt:lpstr>
      <vt:lpstr>CONCLUSIONS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Static/ Dynamic Filtering For Mesh Geometry</dc:title>
  <dc:creator>Segu, Siva Teja</dc:creator>
  <cp:lastModifiedBy>Chillakuru, Priyanka</cp:lastModifiedBy>
  <cp:revision>6</cp:revision>
  <dcterms:created xsi:type="dcterms:W3CDTF">2022-11-17T03:41:31Z</dcterms:created>
  <dcterms:modified xsi:type="dcterms:W3CDTF">2022-12-14T04:39:17Z</dcterms:modified>
</cp:coreProperties>
</file>